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notesMasterIdLst>
    <p:notesMasterId r:id="rId13"/>
  </p:notesMasterIdLst>
  <p:sldSz cx="14630400" cy="8229600"/>
  <p:notesSz cx="8229600" cy="14630400"/>
  <p:embeddedFontLst>
    <p:embeddedFont>
      <p:font typeface="Playfair Display"/>
      <p:regular r:id="rId18"/>
    </p:embeddedFont>
    <p:embeddedFont>
      <p:font typeface="Playfair Display"/>
      <p:regular r:id="rId19"/>
    </p:embeddedFont>
    <p:embeddedFont>
      <p:font typeface="Playfair Display"/>
      <p:regular r:id="rId20"/>
    </p:embeddedFont>
    <p:embeddedFont>
      <p:font typeface="Playfair Display"/>
      <p:regular r:id="rId21"/>
    </p:embeddedFont>
    <p:embeddedFont>
      <p:font typeface="Open Sans"/>
      <p:regular r:id="rId22"/>
    </p:embeddedFont>
    <p:embeddedFont>
      <p:font typeface="Open Sans"/>
      <p:regular r:id="rId23"/>
    </p:embeddedFont>
    <p:embeddedFont>
      <p:font typeface="Open Sans"/>
      <p:regular r:id="rId24"/>
    </p:embeddedFont>
    <p:embeddedFont>
      <p:font typeface="Open Sans"/>
      <p:regular r:id="rId25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8" Type="http://schemas.openxmlformats.org/officeDocument/2006/relationships/font" Target="fonts/font1.fntdata"/><Relationship Id="rId19" Type="http://schemas.openxmlformats.org/officeDocument/2006/relationships/font" Target="fonts/font2.fntdata"/><Relationship Id="rId20" Type="http://schemas.openxmlformats.org/officeDocument/2006/relationships/font" Target="fonts/font3.fntdata"/><Relationship Id="rId21" Type="http://schemas.openxmlformats.org/officeDocument/2006/relationships/font" Target="fonts/font4.fntdata"/><Relationship Id="rId22" Type="http://schemas.openxmlformats.org/officeDocument/2006/relationships/font" Target="fonts/font5.fntdata"/><Relationship Id="rId23" Type="http://schemas.openxmlformats.org/officeDocument/2006/relationships/font" Target="fonts/font6.fntdata"/><Relationship Id="rId24" Type="http://schemas.openxmlformats.org/officeDocument/2006/relationships/font" Target="fonts/font7.fntdata"/><Relationship Id="rId25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2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slideLayout" Target="../slideLayouts/slideLayout5.xml"/><Relationship Id="rId6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slideLayout" Target="../slideLayouts/slideLayout7.xml"/><Relationship Id="rId7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slideLayout" Target="../slideLayouts/slideLayout8.xml"/><Relationship Id="rId6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6" Type="http://schemas.openxmlformats.org/officeDocument/2006/relationships/slideLayout" Target="../slideLayouts/slideLayout9.xml"/><Relationship Id="rId7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slideLayout" Target="../slideLayouts/slideLayout10.xml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382560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Projet Pro final NoSQL &amp; Big Data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140279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Mise en place d'une base NoSQL Qdrant avec le dataset TMDB (films &amp; séries)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5121235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Démonstration de stockage, interrogation et analyse de données massives avec une base vectorielle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78938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Résultats et perspectives d'évolution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547104"/>
            <a:ext cx="3664744" cy="2474952"/>
          </a:xfrm>
          <a:prstGeom prst="roundRect">
            <a:avLst>
              <a:gd name="adj" fmla="val 1375"/>
            </a:avLst>
          </a:prstGeom>
          <a:solidFill>
            <a:srgbClr val="E0E0EC"/>
          </a:solidFill>
          <a:ln/>
        </p:spPr>
      </p:sp>
      <p:sp>
        <p:nvSpPr>
          <p:cNvPr id="5" name="Text 2"/>
          <p:cNvSpPr/>
          <p:nvPr/>
        </p:nvSpPr>
        <p:spPr>
          <a:xfrm>
            <a:off x="1020604" y="2773918"/>
            <a:ext cx="307919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Performances obtenues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3264337"/>
            <a:ext cx="3211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Flexibilité NoSQL vectoriel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1020604" y="3706535"/>
            <a:ext cx="3211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Analyses exploitables en temps réel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4685348" y="2547104"/>
            <a:ext cx="3664863" cy="2474952"/>
          </a:xfrm>
          <a:prstGeom prst="roundRect">
            <a:avLst>
              <a:gd name="adj" fmla="val 1375"/>
            </a:avLst>
          </a:prstGeom>
          <a:solidFill>
            <a:srgbClr val="E0E0EC"/>
          </a:solidFill>
          <a:ln/>
        </p:spPr>
      </p:sp>
      <p:sp>
        <p:nvSpPr>
          <p:cNvPr id="9" name="Text 6"/>
          <p:cNvSpPr/>
          <p:nvPr/>
        </p:nvSpPr>
        <p:spPr>
          <a:xfrm>
            <a:off x="4912162" y="27739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Extensions possibles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4912162" y="3264337"/>
            <a:ext cx="32112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Intégration datasets séries/acteurs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4912162" y="4069437"/>
            <a:ext cx="32112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Système de recommandation avancé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93790" y="5248870"/>
            <a:ext cx="7556421" cy="2191345"/>
          </a:xfrm>
          <a:prstGeom prst="roundRect">
            <a:avLst>
              <a:gd name="adj" fmla="val 1553"/>
            </a:avLst>
          </a:prstGeom>
          <a:solidFill>
            <a:srgbClr val="E0E0EC"/>
          </a:solidFill>
          <a:ln/>
        </p:spPr>
      </p:sp>
      <p:sp>
        <p:nvSpPr>
          <p:cNvPr id="13" name="Text 10"/>
          <p:cNvSpPr/>
          <p:nvPr/>
        </p:nvSpPr>
        <p:spPr>
          <a:xfrm>
            <a:off x="1020604" y="547568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Applications réelles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1020604" y="5966103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Moteur de recommandation personnalisé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1020604" y="6408301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Veille média automatisée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1020604" y="6850499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Recherche interne intelligente</a:t>
            </a:r>
            <a:endParaRPr lang="en-US" sz="17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1475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Conclusion du Projet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977158"/>
            <a:ext cx="4196358" cy="2819519"/>
          </a:xfrm>
          <a:prstGeom prst="roundRect">
            <a:avLst>
              <a:gd name="adj" fmla="val 5189"/>
            </a:avLst>
          </a:prstGeom>
          <a:solidFill>
            <a:srgbClr val="F3F3F7"/>
          </a:solidFill>
          <a:ln w="30480">
            <a:solidFill>
              <a:srgbClr val="C6C6D2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763310" y="2977158"/>
            <a:ext cx="121920" cy="2819519"/>
          </a:xfrm>
          <a:prstGeom prst="roundRect">
            <a:avLst>
              <a:gd name="adj" fmla="val 27907"/>
            </a:avLst>
          </a:prstGeom>
          <a:solidFill>
            <a:srgbClr val="101014"/>
          </a:solidFill>
          <a:ln/>
        </p:spPr>
      </p:sp>
      <p:sp>
        <p:nvSpPr>
          <p:cNvPr id="5" name="Text 3"/>
          <p:cNvSpPr/>
          <p:nvPr/>
        </p:nvSpPr>
        <p:spPr>
          <a:xfrm>
            <a:off x="1142524" y="3234452"/>
            <a:ext cx="341780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Innovation Technologique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142524" y="3724870"/>
            <a:ext cx="3590330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Adoption de Qdrant pour une recherche sémantique ultra-rapide et efficace, dépassant les limites des bases de données traditionnelles.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5216962" y="2977158"/>
            <a:ext cx="4196358" cy="2819519"/>
          </a:xfrm>
          <a:prstGeom prst="roundRect">
            <a:avLst>
              <a:gd name="adj" fmla="val 5189"/>
            </a:avLst>
          </a:prstGeom>
          <a:solidFill>
            <a:srgbClr val="F3F3F7"/>
          </a:solidFill>
          <a:ln w="30480">
            <a:solidFill>
              <a:srgbClr val="C6C6D2"/>
            </a:solidFill>
            <a:prstDash val="solid"/>
          </a:ln>
        </p:spPr>
      </p:sp>
      <p:sp>
        <p:nvSpPr>
          <p:cNvPr id="8" name="Shape 6"/>
          <p:cNvSpPr/>
          <p:nvPr/>
        </p:nvSpPr>
        <p:spPr>
          <a:xfrm>
            <a:off x="5186482" y="2977158"/>
            <a:ext cx="121920" cy="2819519"/>
          </a:xfrm>
          <a:prstGeom prst="roundRect">
            <a:avLst>
              <a:gd name="adj" fmla="val 27907"/>
            </a:avLst>
          </a:prstGeom>
          <a:solidFill>
            <a:srgbClr val="101014"/>
          </a:solidFill>
          <a:ln/>
        </p:spPr>
      </p:sp>
      <p:sp>
        <p:nvSpPr>
          <p:cNvPr id="9" name="Text 7"/>
          <p:cNvSpPr/>
          <p:nvPr/>
        </p:nvSpPr>
        <p:spPr>
          <a:xfrm>
            <a:off x="5565696" y="3234452"/>
            <a:ext cx="332565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Exploitation des Données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565696" y="3724870"/>
            <a:ext cx="3590330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Transformation de données brutes en informations exploitables grâce aux embeddings et aux requêtes analytiques avancées.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9640133" y="2977158"/>
            <a:ext cx="4196358" cy="2819519"/>
          </a:xfrm>
          <a:prstGeom prst="roundRect">
            <a:avLst>
              <a:gd name="adj" fmla="val 5189"/>
            </a:avLst>
          </a:prstGeom>
          <a:solidFill>
            <a:srgbClr val="F3F3F7"/>
          </a:solidFill>
          <a:ln w="30480">
            <a:solidFill>
              <a:srgbClr val="C6C6D2"/>
            </a:solidFill>
            <a:prstDash val="solid"/>
          </a:ln>
        </p:spPr>
      </p:sp>
      <p:sp>
        <p:nvSpPr>
          <p:cNvPr id="12" name="Shape 10"/>
          <p:cNvSpPr/>
          <p:nvPr/>
        </p:nvSpPr>
        <p:spPr>
          <a:xfrm>
            <a:off x="9609653" y="2977158"/>
            <a:ext cx="121920" cy="2819519"/>
          </a:xfrm>
          <a:prstGeom prst="roundRect">
            <a:avLst>
              <a:gd name="adj" fmla="val 27907"/>
            </a:avLst>
          </a:prstGeom>
          <a:solidFill>
            <a:srgbClr val="101014"/>
          </a:solidFill>
          <a:ln/>
        </p:spPr>
      </p:sp>
      <p:sp>
        <p:nvSpPr>
          <p:cNvPr id="13" name="Text 11"/>
          <p:cNvSpPr/>
          <p:nvPr/>
        </p:nvSpPr>
        <p:spPr>
          <a:xfrm>
            <a:off x="9988868" y="323445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Impact Réel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9988868" y="3724870"/>
            <a:ext cx="3590330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Développement d'une WebApp Streamlit interactive, illustrant un cas d'usage concret pour la recommandation et l'exploration cinématographique.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93790" y="605182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09347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Membres de l'équipe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142417"/>
            <a:ext cx="5372933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Projet Pro final NoSQL &amp; Big Data</a:t>
            </a:r>
            <a:endParaRPr lang="en-US" sz="2650" dirty="0"/>
          </a:p>
        </p:txBody>
      </p:sp>
      <p:sp>
        <p:nvSpPr>
          <p:cNvPr id="5" name="Text 2"/>
          <p:cNvSpPr/>
          <p:nvPr/>
        </p:nvSpPr>
        <p:spPr>
          <a:xfrm>
            <a:off x="6280190" y="3907869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488882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Miguel KIDIMBA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280190" y="533102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Kevin TATA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6280190" y="577322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Moussa BAKAYOKO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684032"/>
            <a:ext cx="912780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Problématique : Pourquoi NoSQL ?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959787"/>
            <a:ext cx="3466624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Limites du relationnel</a:t>
            </a:r>
            <a:endParaRPr lang="en-US" sz="2650" dirty="0"/>
          </a:p>
        </p:txBody>
      </p:sp>
      <p:sp>
        <p:nvSpPr>
          <p:cNvPr id="5" name="Text 2"/>
          <p:cNvSpPr/>
          <p:nvPr/>
        </p:nvSpPr>
        <p:spPr>
          <a:xfrm>
            <a:off x="793790" y="561189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Structure rigide inadaptée aux données multimédias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605409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Difficultés avec les données textuelles non structurées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649628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Scalabilité limitée pour les gros volumes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93790" y="6938486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Recherche sémantique complexe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599521" y="4959787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Besoins modernes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7599521" y="561189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Flexibilité des schémas de données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7599521" y="605409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Recherche par similarité vectorielle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7599521" y="649628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Performance sur de gros datasets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7599521" y="6938486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Analyse de contenus textuels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43082"/>
            <a:ext cx="770524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Choix technologique : Qdrant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005489"/>
            <a:ext cx="6407944" cy="2577108"/>
          </a:xfrm>
          <a:prstGeom prst="roundRect">
            <a:avLst>
              <a:gd name="adj" fmla="val 1320"/>
            </a:avLst>
          </a:prstGeom>
          <a:solidFill>
            <a:srgbClr val="E0E0EC"/>
          </a:solidFill>
          <a:ln/>
        </p:spPr>
      </p:sp>
      <p:sp>
        <p:nvSpPr>
          <p:cNvPr id="4" name="Shape 2"/>
          <p:cNvSpPr/>
          <p:nvPr/>
        </p:nvSpPr>
        <p:spPr>
          <a:xfrm>
            <a:off x="1020604" y="2232303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101014"/>
          </a:solidFill>
          <a:ln/>
        </p:spPr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07770" y="2381131"/>
            <a:ext cx="306110" cy="382667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20604" y="313955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Base vectorielle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20604" y="3629978"/>
            <a:ext cx="59543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Optimisée pour la recherche par similarité et l'analyse sémantique des contenus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428548" y="2005489"/>
            <a:ext cx="6408063" cy="2577108"/>
          </a:xfrm>
          <a:prstGeom prst="roundRect">
            <a:avLst>
              <a:gd name="adj" fmla="val 1320"/>
            </a:avLst>
          </a:prstGeom>
          <a:solidFill>
            <a:srgbClr val="E0E0EC"/>
          </a:solidFill>
          <a:ln/>
        </p:spPr>
      </p:sp>
      <p:sp>
        <p:nvSpPr>
          <p:cNvPr id="9" name="Shape 6"/>
          <p:cNvSpPr/>
          <p:nvPr/>
        </p:nvSpPr>
        <p:spPr>
          <a:xfrm>
            <a:off x="7655362" y="2232303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101014"/>
          </a:solidFill>
          <a:ln/>
        </p:spPr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2528" y="2381131"/>
            <a:ext cx="306110" cy="382667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7655362" y="313955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Performance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7655362" y="3629978"/>
            <a:ext cx="59544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Requêtes ultra-rapides sur millions de vecteurs avec indexation HNSW</a:t>
            </a:r>
            <a:endParaRPr lang="en-US" sz="1750" dirty="0"/>
          </a:p>
        </p:txBody>
      </p:sp>
      <p:sp>
        <p:nvSpPr>
          <p:cNvPr id="13" name="Shape 9"/>
          <p:cNvSpPr/>
          <p:nvPr/>
        </p:nvSpPr>
        <p:spPr>
          <a:xfrm>
            <a:off x="793790" y="4809411"/>
            <a:ext cx="6407944" cy="2577108"/>
          </a:xfrm>
          <a:prstGeom prst="roundRect">
            <a:avLst>
              <a:gd name="adj" fmla="val 1320"/>
            </a:avLst>
          </a:prstGeom>
          <a:solidFill>
            <a:srgbClr val="E0E0EC"/>
          </a:solidFill>
          <a:ln/>
        </p:spPr>
      </p:sp>
      <p:sp>
        <p:nvSpPr>
          <p:cNvPr id="14" name="Shape 10"/>
          <p:cNvSpPr/>
          <p:nvPr/>
        </p:nvSpPr>
        <p:spPr>
          <a:xfrm>
            <a:off x="1020604" y="5036225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101014"/>
          </a:solidFill>
          <a:ln/>
        </p:spPr>
      </p:sp>
      <p:pic>
        <p:nvPicPr>
          <p:cNvPr id="1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7770" y="5185053"/>
            <a:ext cx="306110" cy="382667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1020604" y="594348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API Python</a:t>
            </a:r>
            <a:endParaRPr lang="en-US" sz="2200" dirty="0"/>
          </a:p>
        </p:txBody>
      </p:sp>
      <p:sp>
        <p:nvSpPr>
          <p:cNvPr id="17" name="Text 12"/>
          <p:cNvSpPr/>
          <p:nvPr/>
        </p:nvSpPr>
        <p:spPr>
          <a:xfrm>
            <a:off x="1020604" y="6433899"/>
            <a:ext cx="59543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Intégration native avec l'écosystème data science et machine learning</a:t>
            </a:r>
            <a:endParaRPr lang="en-US" sz="1750" dirty="0"/>
          </a:p>
        </p:txBody>
      </p:sp>
      <p:sp>
        <p:nvSpPr>
          <p:cNvPr id="18" name="Shape 13"/>
          <p:cNvSpPr/>
          <p:nvPr/>
        </p:nvSpPr>
        <p:spPr>
          <a:xfrm>
            <a:off x="7428548" y="4809411"/>
            <a:ext cx="6408063" cy="2577108"/>
          </a:xfrm>
          <a:prstGeom prst="roundRect">
            <a:avLst>
              <a:gd name="adj" fmla="val 1320"/>
            </a:avLst>
          </a:prstGeom>
          <a:solidFill>
            <a:srgbClr val="E0E0EC"/>
          </a:solidFill>
          <a:ln/>
        </p:spPr>
      </p:sp>
      <p:sp>
        <p:nvSpPr>
          <p:cNvPr id="19" name="Shape 14"/>
          <p:cNvSpPr/>
          <p:nvPr/>
        </p:nvSpPr>
        <p:spPr>
          <a:xfrm>
            <a:off x="7655362" y="5036225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101014"/>
          </a:solidFill>
          <a:ln/>
        </p:spPr>
      </p:sp>
      <p:pic>
        <p:nvPicPr>
          <p:cNvPr id="2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2528" y="5185053"/>
            <a:ext cx="306110" cy="382667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7655362" y="594348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Scalabilité</a:t>
            </a:r>
            <a:endParaRPr lang="en-US" sz="2200" dirty="0"/>
          </a:p>
        </p:txBody>
      </p:sp>
      <p:sp>
        <p:nvSpPr>
          <p:cNvPr id="22" name="Text 16"/>
          <p:cNvSpPr/>
          <p:nvPr/>
        </p:nvSpPr>
        <p:spPr>
          <a:xfrm>
            <a:off x="7655362" y="6433899"/>
            <a:ext cx="59544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Architecture distribuée supportant la croissance horizontale des données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549122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Dataset TMDB - The Movie Database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533656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Source des données</a:t>
            </a:r>
            <a:endParaRPr lang="en-US" sz="2650" dirty="0"/>
          </a:p>
        </p:txBody>
      </p:sp>
      <p:sp>
        <p:nvSpPr>
          <p:cNvPr id="5" name="Text 2"/>
          <p:cNvSpPr/>
          <p:nvPr/>
        </p:nvSpPr>
        <p:spPr>
          <a:xfrm>
            <a:off x="6280190" y="4185761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Kaggle : datasets structurés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4627959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API TMDB : données temps réel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280190" y="5433060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45 000+ films et séries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6280190" y="5875258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Métadonnées riches et complètes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10342721" y="3533656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Champs exploités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0342721" y="4185761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Titre, résumé, synopsis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10342721" y="4627959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Genres, acteurs, réalisateurs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10342721" y="5070158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Notes, popularité, revenus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10342721" y="5512356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Dates de sortie, langues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9136" y="557213"/>
            <a:ext cx="5370433" cy="6331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950"/>
              </a:lnSpc>
              <a:buNone/>
            </a:pPr>
            <a:r>
              <a:rPr lang="en-US" sz="395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Architecture technique</a:t>
            </a:r>
            <a:endParaRPr lang="en-US" sz="39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9136" y="1595557"/>
            <a:ext cx="1013103" cy="121574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924764" y="1798082"/>
            <a:ext cx="2532817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Ingestion</a:t>
            </a:r>
            <a:endParaRPr lang="en-US" sz="1950" dirty="0"/>
          </a:p>
        </p:txBody>
      </p:sp>
      <p:sp>
        <p:nvSpPr>
          <p:cNvPr id="5" name="Text 2"/>
          <p:cNvSpPr/>
          <p:nvPr/>
        </p:nvSpPr>
        <p:spPr>
          <a:xfrm>
            <a:off x="1924764" y="2236113"/>
            <a:ext cx="11996499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Dataset TMDB depuis Kaggle et API officielle</a:t>
            </a:r>
            <a:endParaRPr lang="en-US" sz="15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136" y="2811304"/>
            <a:ext cx="1013103" cy="1215747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924764" y="3013829"/>
            <a:ext cx="2532817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Nettoyage</a:t>
            </a:r>
            <a:endParaRPr lang="en-US" sz="1950" dirty="0"/>
          </a:p>
        </p:txBody>
      </p:sp>
      <p:sp>
        <p:nvSpPr>
          <p:cNvPr id="8" name="Text 4"/>
          <p:cNvSpPr/>
          <p:nvPr/>
        </p:nvSpPr>
        <p:spPr>
          <a:xfrm>
            <a:off x="1924764" y="3451860"/>
            <a:ext cx="11996499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Preprocessing et normalisation des données textuelles</a:t>
            </a:r>
            <a:endParaRPr lang="en-US" sz="15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136" y="4027051"/>
            <a:ext cx="1013103" cy="1215747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924764" y="4229576"/>
            <a:ext cx="2532817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Embeddings</a:t>
            </a:r>
            <a:endParaRPr lang="en-US" sz="1950" dirty="0"/>
          </a:p>
        </p:txBody>
      </p:sp>
      <p:sp>
        <p:nvSpPr>
          <p:cNvPr id="11" name="Text 6"/>
          <p:cNvSpPr/>
          <p:nvPr/>
        </p:nvSpPr>
        <p:spPr>
          <a:xfrm>
            <a:off x="1924764" y="4667607"/>
            <a:ext cx="11996499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Transformation en vecteurs via SentenceTransformers</a:t>
            </a:r>
            <a:endParaRPr lang="en-US" sz="15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136" y="5242798"/>
            <a:ext cx="1013103" cy="1215747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924764" y="5445323"/>
            <a:ext cx="2532817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Stockage Qdrant</a:t>
            </a:r>
            <a:endParaRPr lang="en-US" sz="1950" dirty="0"/>
          </a:p>
        </p:txBody>
      </p:sp>
      <p:sp>
        <p:nvSpPr>
          <p:cNvPr id="14" name="Text 8"/>
          <p:cNvSpPr/>
          <p:nvPr/>
        </p:nvSpPr>
        <p:spPr>
          <a:xfrm>
            <a:off x="1924764" y="5883354"/>
            <a:ext cx="11996499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Insertion des vecteurs et métadonnées associées</a:t>
            </a:r>
            <a:endParaRPr lang="en-US" sz="1550" dirty="0"/>
          </a:p>
        </p:txBody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136" y="6458545"/>
            <a:ext cx="1013103" cy="1215747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1924764" y="6661071"/>
            <a:ext cx="2532817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Interface Streamlit</a:t>
            </a:r>
            <a:endParaRPr lang="en-US" sz="1950" dirty="0"/>
          </a:p>
        </p:txBody>
      </p:sp>
      <p:sp>
        <p:nvSpPr>
          <p:cNvPr id="17" name="Text 10"/>
          <p:cNvSpPr/>
          <p:nvPr/>
        </p:nvSpPr>
        <p:spPr>
          <a:xfrm>
            <a:off x="1924764" y="7099102"/>
            <a:ext cx="11996499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WebApp pour requêtes et visualisations interactives</a:t>
            </a:r>
            <a:endParaRPr lang="en-US" sz="15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39535"/>
            <a:ext cx="798587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Opérations CRUD avec Qdrant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542103"/>
            <a:ext cx="6407944" cy="2040493"/>
          </a:xfrm>
          <a:prstGeom prst="roundRect">
            <a:avLst>
              <a:gd name="adj" fmla="val 7170"/>
            </a:avLst>
          </a:prstGeom>
          <a:solidFill>
            <a:srgbClr val="F3F3F7"/>
          </a:solidFill>
          <a:ln/>
        </p:spPr>
      </p:sp>
      <p:sp>
        <p:nvSpPr>
          <p:cNvPr id="4" name="Shape 2"/>
          <p:cNvSpPr/>
          <p:nvPr/>
        </p:nvSpPr>
        <p:spPr>
          <a:xfrm>
            <a:off x="793790" y="2511623"/>
            <a:ext cx="6407944" cy="121920"/>
          </a:xfrm>
          <a:prstGeom prst="roundRect">
            <a:avLst>
              <a:gd name="adj" fmla="val 27907"/>
            </a:avLst>
          </a:prstGeom>
          <a:solidFill>
            <a:srgbClr val="101014"/>
          </a:solidFill>
          <a:ln/>
        </p:spPr>
      </p:sp>
      <p:sp>
        <p:nvSpPr>
          <p:cNvPr id="5" name="Shape 3"/>
          <p:cNvSpPr/>
          <p:nvPr/>
        </p:nvSpPr>
        <p:spPr>
          <a:xfrm>
            <a:off x="3657540" y="2201942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101014"/>
          </a:solidFill>
          <a:ln/>
        </p:spPr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61614" y="2372082"/>
            <a:ext cx="272177" cy="340162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051084" y="310907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Create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1051084" y="3599497"/>
            <a:ext cx="589335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Insertion de films avec vecteurs d'embeddings et payloads de métadonnées structurées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7428548" y="2542103"/>
            <a:ext cx="6408063" cy="2040493"/>
          </a:xfrm>
          <a:prstGeom prst="roundRect">
            <a:avLst>
              <a:gd name="adj" fmla="val 7170"/>
            </a:avLst>
          </a:prstGeom>
          <a:solidFill>
            <a:srgbClr val="F3F3F7"/>
          </a:solidFill>
          <a:ln/>
        </p:spPr>
      </p:sp>
      <p:sp>
        <p:nvSpPr>
          <p:cNvPr id="10" name="Shape 7"/>
          <p:cNvSpPr/>
          <p:nvPr/>
        </p:nvSpPr>
        <p:spPr>
          <a:xfrm>
            <a:off x="7428548" y="2511623"/>
            <a:ext cx="6408063" cy="121920"/>
          </a:xfrm>
          <a:prstGeom prst="roundRect">
            <a:avLst>
              <a:gd name="adj" fmla="val 27907"/>
            </a:avLst>
          </a:prstGeom>
          <a:solidFill>
            <a:srgbClr val="101014"/>
          </a:solidFill>
          <a:ln/>
        </p:spPr>
      </p:sp>
      <p:sp>
        <p:nvSpPr>
          <p:cNvPr id="11" name="Shape 8"/>
          <p:cNvSpPr/>
          <p:nvPr/>
        </p:nvSpPr>
        <p:spPr>
          <a:xfrm>
            <a:off x="10292298" y="2201942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101014"/>
          </a:solidFill>
          <a:ln/>
        </p:spPr>
      </p:sp>
      <p:pic>
        <p:nvPicPr>
          <p:cNvPr id="12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6371" y="2372082"/>
            <a:ext cx="272177" cy="340162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7685842" y="310907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Read</a:t>
            </a:r>
            <a:endParaRPr lang="en-US" sz="2200" dirty="0"/>
          </a:p>
        </p:txBody>
      </p:sp>
      <p:sp>
        <p:nvSpPr>
          <p:cNvPr id="14" name="Text 10"/>
          <p:cNvSpPr/>
          <p:nvPr/>
        </p:nvSpPr>
        <p:spPr>
          <a:xfrm>
            <a:off x="7685842" y="3599497"/>
            <a:ext cx="589347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Recherche sémantique par similarité vectorielle et récupération de résultats pertinents</a:t>
            </a:r>
            <a:endParaRPr lang="en-US" sz="1750" dirty="0"/>
          </a:p>
        </p:txBody>
      </p:sp>
      <p:sp>
        <p:nvSpPr>
          <p:cNvPr id="15" name="Shape 11"/>
          <p:cNvSpPr/>
          <p:nvPr/>
        </p:nvSpPr>
        <p:spPr>
          <a:xfrm>
            <a:off x="793790" y="5149572"/>
            <a:ext cx="6407944" cy="2040493"/>
          </a:xfrm>
          <a:prstGeom prst="roundRect">
            <a:avLst>
              <a:gd name="adj" fmla="val 7170"/>
            </a:avLst>
          </a:prstGeom>
          <a:solidFill>
            <a:srgbClr val="F3F3F7"/>
          </a:solidFill>
          <a:ln/>
        </p:spPr>
      </p:sp>
      <p:sp>
        <p:nvSpPr>
          <p:cNvPr id="16" name="Shape 12"/>
          <p:cNvSpPr/>
          <p:nvPr/>
        </p:nvSpPr>
        <p:spPr>
          <a:xfrm>
            <a:off x="793790" y="5119092"/>
            <a:ext cx="6407944" cy="121920"/>
          </a:xfrm>
          <a:prstGeom prst="roundRect">
            <a:avLst>
              <a:gd name="adj" fmla="val 27907"/>
            </a:avLst>
          </a:prstGeom>
          <a:solidFill>
            <a:srgbClr val="101014"/>
          </a:solidFill>
          <a:ln/>
        </p:spPr>
      </p:sp>
      <p:sp>
        <p:nvSpPr>
          <p:cNvPr id="17" name="Shape 13"/>
          <p:cNvSpPr/>
          <p:nvPr/>
        </p:nvSpPr>
        <p:spPr>
          <a:xfrm>
            <a:off x="3657540" y="4809411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101014"/>
          </a:solidFill>
          <a:ln/>
        </p:spPr>
      </p:sp>
      <p:pic>
        <p:nvPicPr>
          <p:cNvPr id="1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1614" y="4979551"/>
            <a:ext cx="272177" cy="340162"/>
          </a:xfrm>
          <a:prstGeom prst="rect">
            <a:avLst/>
          </a:prstGeom>
        </p:spPr>
      </p:pic>
      <p:sp>
        <p:nvSpPr>
          <p:cNvPr id="19" name="Text 14"/>
          <p:cNvSpPr/>
          <p:nvPr/>
        </p:nvSpPr>
        <p:spPr>
          <a:xfrm>
            <a:off x="1051084" y="57165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Update</a:t>
            </a:r>
            <a:endParaRPr lang="en-US" sz="2200" dirty="0"/>
          </a:p>
        </p:txBody>
      </p:sp>
      <p:sp>
        <p:nvSpPr>
          <p:cNvPr id="20" name="Text 15"/>
          <p:cNvSpPr/>
          <p:nvPr/>
        </p:nvSpPr>
        <p:spPr>
          <a:xfrm>
            <a:off x="1051084" y="6206966"/>
            <a:ext cx="589335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Mise à jour des métadonnées (notes, popularité) sans recalcul des embeddings</a:t>
            </a:r>
            <a:endParaRPr lang="en-US" sz="1750" dirty="0"/>
          </a:p>
        </p:txBody>
      </p:sp>
      <p:sp>
        <p:nvSpPr>
          <p:cNvPr id="21" name="Shape 16"/>
          <p:cNvSpPr/>
          <p:nvPr/>
        </p:nvSpPr>
        <p:spPr>
          <a:xfrm>
            <a:off x="7428548" y="5149572"/>
            <a:ext cx="6408063" cy="2040493"/>
          </a:xfrm>
          <a:prstGeom prst="roundRect">
            <a:avLst>
              <a:gd name="adj" fmla="val 7170"/>
            </a:avLst>
          </a:prstGeom>
          <a:solidFill>
            <a:srgbClr val="F3F3F7"/>
          </a:solidFill>
          <a:ln/>
        </p:spPr>
      </p:sp>
      <p:sp>
        <p:nvSpPr>
          <p:cNvPr id="22" name="Shape 17"/>
          <p:cNvSpPr/>
          <p:nvPr/>
        </p:nvSpPr>
        <p:spPr>
          <a:xfrm>
            <a:off x="7428548" y="5119092"/>
            <a:ext cx="6408063" cy="121920"/>
          </a:xfrm>
          <a:prstGeom prst="roundRect">
            <a:avLst>
              <a:gd name="adj" fmla="val 27907"/>
            </a:avLst>
          </a:prstGeom>
          <a:solidFill>
            <a:srgbClr val="101014"/>
          </a:solidFill>
          <a:ln/>
        </p:spPr>
      </p:sp>
      <p:sp>
        <p:nvSpPr>
          <p:cNvPr id="23" name="Shape 18"/>
          <p:cNvSpPr/>
          <p:nvPr/>
        </p:nvSpPr>
        <p:spPr>
          <a:xfrm>
            <a:off x="10292298" y="4809411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101014"/>
          </a:solidFill>
          <a:ln/>
        </p:spPr>
      </p:sp>
      <p:pic>
        <p:nvPicPr>
          <p:cNvPr id="24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96371" y="4979551"/>
            <a:ext cx="272177" cy="340162"/>
          </a:xfrm>
          <a:prstGeom prst="rect">
            <a:avLst/>
          </a:prstGeom>
        </p:spPr>
      </p:pic>
      <p:sp>
        <p:nvSpPr>
          <p:cNvPr id="25" name="Text 19"/>
          <p:cNvSpPr/>
          <p:nvPr/>
        </p:nvSpPr>
        <p:spPr>
          <a:xfrm>
            <a:off x="7685842" y="57165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Delete</a:t>
            </a:r>
            <a:endParaRPr lang="en-US" sz="2200" dirty="0"/>
          </a:p>
        </p:txBody>
      </p:sp>
      <p:sp>
        <p:nvSpPr>
          <p:cNvPr id="26" name="Text 20"/>
          <p:cNvSpPr/>
          <p:nvPr/>
        </p:nvSpPr>
        <p:spPr>
          <a:xfrm>
            <a:off x="7685842" y="6206966"/>
            <a:ext cx="589347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Suppression ciblée de films par ID ou critères de filtrage avancés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40161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72465" y="2929890"/>
            <a:ext cx="6760012" cy="6003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700"/>
              </a:lnSpc>
              <a:buNone/>
            </a:pPr>
            <a:r>
              <a:rPr lang="en-US" sz="375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Requêtes analytiques avancées</a:t>
            </a:r>
            <a:endParaRPr lang="en-US" sz="37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465" y="3818334"/>
            <a:ext cx="480298" cy="48029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72465" y="4538782"/>
            <a:ext cx="2486978" cy="300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Distribution par genre</a:t>
            </a:r>
            <a:endParaRPr lang="en-US" sz="1850" dirty="0"/>
          </a:p>
        </p:txBody>
      </p:sp>
      <p:sp>
        <p:nvSpPr>
          <p:cNvPr id="6" name="Text 2"/>
          <p:cNvSpPr/>
          <p:nvPr/>
        </p:nvSpPr>
        <p:spPr>
          <a:xfrm>
            <a:off x="672465" y="4954191"/>
            <a:ext cx="6522601" cy="6148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Analyse statistique des genres les plus représentés dans la base de données cinématographique</a:t>
            </a:r>
            <a:endParaRPr lang="en-US" sz="15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5215" y="3818334"/>
            <a:ext cx="480298" cy="48029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435215" y="4538782"/>
            <a:ext cx="2401610" cy="300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Evolution temporelle</a:t>
            </a:r>
            <a:endParaRPr lang="en-US" sz="1850" dirty="0"/>
          </a:p>
        </p:txBody>
      </p:sp>
      <p:sp>
        <p:nvSpPr>
          <p:cNvPr id="9" name="Text 4"/>
          <p:cNvSpPr/>
          <p:nvPr/>
        </p:nvSpPr>
        <p:spPr>
          <a:xfrm>
            <a:off x="7435215" y="4954191"/>
            <a:ext cx="6522720" cy="6148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Notes moyennes par décennie révélant les tendances qualitatives du cinéma moderne</a:t>
            </a:r>
            <a:endParaRPr lang="en-US" sz="15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465" y="5953244"/>
            <a:ext cx="480298" cy="48029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72465" y="6673691"/>
            <a:ext cx="2401610" cy="300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Corrélations</a:t>
            </a:r>
            <a:endParaRPr lang="en-US" sz="1850" dirty="0"/>
          </a:p>
        </p:txBody>
      </p:sp>
      <p:sp>
        <p:nvSpPr>
          <p:cNvPr id="12" name="Text 6"/>
          <p:cNvSpPr/>
          <p:nvPr/>
        </p:nvSpPr>
        <p:spPr>
          <a:xfrm>
            <a:off x="672465" y="7089100"/>
            <a:ext cx="6522601" cy="6148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Relation entre popularité et notes critiques pour identifier les succès authentiques</a:t>
            </a:r>
            <a:endParaRPr lang="en-US" sz="150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35215" y="5953244"/>
            <a:ext cx="480298" cy="480298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435215" y="6673691"/>
            <a:ext cx="2401610" cy="300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Top rankings</a:t>
            </a:r>
            <a:endParaRPr lang="en-US" sz="1850" dirty="0"/>
          </a:p>
        </p:txBody>
      </p:sp>
      <p:sp>
        <p:nvSpPr>
          <p:cNvPr id="15" name="Text 8"/>
          <p:cNvSpPr/>
          <p:nvPr/>
        </p:nvSpPr>
        <p:spPr>
          <a:xfrm>
            <a:off x="7435215" y="7089100"/>
            <a:ext cx="6522720" cy="6148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Classements dynamiques des meilleurs films récents selon différents critères d'évaluation</a:t>
            </a:r>
            <a:endParaRPr lang="en-US" sz="15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488" y="2492335"/>
            <a:ext cx="4919305" cy="3244929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280190" y="119467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WebApp Streamlit - Interface utilisateur</a:t>
            </a:r>
            <a:endParaRPr lang="en-US" sz="4450" dirty="0"/>
          </a:p>
        </p:txBody>
      </p:sp>
      <p:sp>
        <p:nvSpPr>
          <p:cNvPr id="5" name="Text 1"/>
          <p:cNvSpPr/>
          <p:nvPr/>
        </p:nvSpPr>
        <p:spPr>
          <a:xfrm>
            <a:off x="6280190" y="3179207"/>
            <a:ext cx="4312444" cy="8505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Fonctionnalités de recherche</a:t>
            </a:r>
            <a:endParaRPr lang="en-US" sz="2650" dirty="0"/>
          </a:p>
        </p:txBody>
      </p:sp>
      <p:sp>
        <p:nvSpPr>
          <p:cNvPr id="6" name="Text 2"/>
          <p:cNvSpPr/>
          <p:nvPr/>
        </p:nvSpPr>
        <p:spPr>
          <a:xfrm>
            <a:off x="6280190" y="4256603"/>
            <a:ext cx="431244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Recherche sémantique par description</a:t>
            </a: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6280190" y="5061704"/>
            <a:ext cx="431244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Recommandations basées sur la similarité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6280190" y="5866805"/>
            <a:ext cx="43124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Filtrage par genres, années, notes</a:t>
            </a:r>
            <a:endParaRPr lang="en-US" sz="1750" dirty="0"/>
          </a:p>
        </p:txBody>
      </p:sp>
      <p:sp>
        <p:nvSpPr>
          <p:cNvPr id="9" name="Text 5"/>
          <p:cNvSpPr/>
          <p:nvPr/>
        </p:nvSpPr>
        <p:spPr>
          <a:xfrm>
            <a:off x="6280190" y="6309003"/>
            <a:ext cx="43124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Exploration interactive des résultats</a:t>
            </a:r>
            <a:endParaRPr lang="en-US" sz="1750" dirty="0"/>
          </a:p>
        </p:txBody>
      </p:sp>
      <p:sp>
        <p:nvSpPr>
          <p:cNvPr id="10" name="Text 6"/>
          <p:cNvSpPr/>
          <p:nvPr/>
        </p:nvSpPr>
        <p:spPr>
          <a:xfrm>
            <a:off x="11153656" y="3179207"/>
            <a:ext cx="2690455" cy="8505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Visualisations intégrées</a:t>
            </a:r>
            <a:endParaRPr lang="en-US" sz="2650" dirty="0"/>
          </a:p>
        </p:txBody>
      </p:sp>
      <p:sp>
        <p:nvSpPr>
          <p:cNvPr id="11" name="Text 7"/>
          <p:cNvSpPr/>
          <p:nvPr/>
        </p:nvSpPr>
        <p:spPr>
          <a:xfrm>
            <a:off x="11153656" y="4256603"/>
            <a:ext cx="269045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Graphiques interactifs en temps réel</a:t>
            </a:r>
            <a:endParaRPr lang="en-US" sz="1750" dirty="0"/>
          </a:p>
        </p:txBody>
      </p:sp>
      <p:sp>
        <p:nvSpPr>
          <p:cNvPr id="12" name="Text 8"/>
          <p:cNvSpPr/>
          <p:nvPr/>
        </p:nvSpPr>
        <p:spPr>
          <a:xfrm>
            <a:off x="11153656" y="5424607"/>
            <a:ext cx="269045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Tableaux de données dynamiques</a:t>
            </a:r>
            <a:endParaRPr lang="en-US" sz="1750" dirty="0"/>
          </a:p>
        </p:txBody>
      </p:sp>
      <p:sp>
        <p:nvSpPr>
          <p:cNvPr id="13" name="Text 9"/>
          <p:cNvSpPr/>
          <p:nvPr/>
        </p:nvSpPr>
        <p:spPr>
          <a:xfrm>
            <a:off x="11153656" y="6229707"/>
            <a:ext cx="269045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Métriques et statistiques clés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2025-09-25T09:56:46Z</dcterms:created>
  <dcterms:modified xsi:type="dcterms:W3CDTF">2025-09-25T09:56:46Z</dcterms:modified>
</cp:coreProperties>
</file>